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3"/>
  </p:notesMasterIdLst>
  <p:sldIdLst>
    <p:sldId id="820" r:id="rId2"/>
    <p:sldId id="363" r:id="rId3"/>
    <p:sldId id="817" r:id="rId4"/>
    <p:sldId id="814" r:id="rId5"/>
    <p:sldId id="813" r:id="rId6"/>
    <p:sldId id="809" r:id="rId7"/>
    <p:sldId id="810" r:id="rId8"/>
    <p:sldId id="811" r:id="rId9"/>
    <p:sldId id="818" r:id="rId10"/>
    <p:sldId id="819" r:id="rId11"/>
    <p:sldId id="812" r:id="rId1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ed Kwartler" initials="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3" autoAdjust="0"/>
    <p:restoredTop sz="91440" autoAdjust="0"/>
  </p:normalViewPr>
  <p:slideViewPr>
    <p:cSldViewPr snapToGrid="0">
      <p:cViewPr varScale="1">
        <p:scale>
          <a:sx n="98" d="100"/>
          <a:sy n="98" d="100"/>
        </p:scale>
        <p:origin x="872" y="1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C0A60C-850A-4EA4-9C14-A8FE98B94505}" type="datetimeFigureOut">
              <a:rPr lang="en-US" smtClean="0"/>
              <a:t>1/10/21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E9AA13-E3FC-4BB6-B68D-5F0F5803D7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4050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E9AA13-E3FC-4BB6-B68D-5F0F5803D71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5463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E9AA13-E3FC-4BB6-B68D-5F0F5803D71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3935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8B90E-0779-4C36-915C-6F05FCD89456}" type="datetime1">
              <a:rPr lang="en-US" smtClean="0"/>
              <a:t>1/10/21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38820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080030"/>
            <a:ext cx="7886700" cy="461738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EA29D-D431-42FE-B7B6-AAE4454C77D3}" type="datetime1">
              <a:rPr lang="en-US" smtClean="0"/>
              <a:t>1/10/21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5"/>
          <p:cNvSpPr txBox="1">
            <a:spLocks/>
          </p:cNvSpPr>
          <p:nvPr userDrawn="1"/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65457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1209822"/>
            <a:ext cx="1971675" cy="4487594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223889"/>
            <a:ext cx="5800725" cy="4474885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D8A1E-EA8F-46C1-B891-AE0C00D9C314}" type="datetime1">
              <a:rPr lang="en-US" smtClean="0"/>
              <a:t>1/10/21</a:t>
            </a:fld>
            <a:endParaRPr lang="en-US"/>
          </a:p>
        </p:txBody>
      </p:sp>
      <p:sp>
        <p:nvSpPr>
          <p:cNvPr id="9" name="Title 1"/>
          <p:cNvSpPr txBox="1">
            <a:spLocks/>
          </p:cNvSpPr>
          <p:nvPr userDrawn="1"/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68280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111347"/>
            <a:ext cx="7886700" cy="51206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3EFC8-4232-4598-94F6-94C0EBAFC469}" type="datetime1">
              <a:rPr lang="en-US" smtClean="0"/>
              <a:t>1/10/21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68965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61074-1C18-4AE7-957D-F18524378C85}" type="datetime1">
              <a:rPr lang="en-US" smtClean="0"/>
              <a:t>1/10/21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1455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192583"/>
            <a:ext cx="3886200" cy="44766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192583"/>
            <a:ext cx="3886200" cy="44766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E256C-8D9A-4404-B47D-41A1AE514425}" type="datetime1">
              <a:rPr lang="en-US" smtClean="0"/>
              <a:t>1/10/21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03211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132519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956431"/>
            <a:ext cx="3868340" cy="37128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132519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956431"/>
            <a:ext cx="3887391" cy="37128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2154-9035-4012-8189-BAAB61C5A5EE}" type="datetime1">
              <a:rPr lang="en-US" smtClean="0"/>
              <a:t>1/10/21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75021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1/10/21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5218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6E382-4F61-4E24-BE1A-377EC83D0E3A}" type="datetime1">
              <a:rPr lang="en-US" smtClean="0"/>
              <a:t>1/10/21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/>
          <p:cNvSpPr txBox="1">
            <a:spLocks/>
          </p:cNvSpPr>
          <p:nvPr userDrawn="1"/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13343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1083212"/>
            <a:ext cx="4629150" cy="461420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097279"/>
            <a:ext cx="2949178" cy="460142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2EED6-FC16-45B9-B8C4-2BC5DBA88325}" type="datetime1">
              <a:rPr lang="en-US" smtClean="0"/>
              <a:t>1/10/21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2371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1139483"/>
            <a:ext cx="4629150" cy="451572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181686"/>
            <a:ext cx="2949178" cy="4477782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9512B-4F1D-43D7-8819-2F53FEF69650}" type="datetime1">
              <a:rPr lang="en-US" smtClean="0"/>
              <a:t>1/10/21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42475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108176"/>
            <a:ext cx="7886700" cy="5120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437B94-E2BF-44DC-ADC5-B05FC9934E9D}" type="datetime1">
              <a:rPr lang="en-US" smtClean="0"/>
              <a:t>1/10/21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pic>
        <p:nvPicPr>
          <p:cNvPr id="7" name="Picture 4" descr="Image result for gserm"/>
          <p:cNvPicPr>
            <a:picLocks noChangeAspect="1" noChangeArrowheads="1"/>
          </p:cNvPicPr>
          <p:nvPr userDrawn="1"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913"/>
          <a:stretch/>
        </p:blipFill>
        <p:spPr bwMode="auto">
          <a:xfrm>
            <a:off x="8182940" y="6288258"/>
            <a:ext cx="961060" cy="534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0209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74426AB7-D619-4515-962A-BC83909EC0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6D59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DE47DF98-723F-4AAC-ABCF-CACBC438F7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2880" y="256540"/>
            <a:ext cx="8778240" cy="6365239"/>
          </a:xfrm>
          <a:prstGeom prst="rect">
            <a:avLst/>
          </a:prstGeom>
          <a:solidFill>
            <a:srgbClr val="FFFFF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EA29FC7C-9308-4FDE-8DCA-405668055B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171700" y="5768204"/>
            <a:ext cx="4800600" cy="0"/>
          </a:xfrm>
          <a:prstGeom prst="line">
            <a:avLst/>
          </a:prstGeom>
          <a:ln>
            <a:solidFill>
              <a:srgbClr val="6D59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2">
            <a:extLst>
              <a:ext uri="{FF2B5EF4-FFF2-40B4-BE49-F238E27FC236}">
                <a16:creationId xmlns:a16="http://schemas.microsoft.com/office/drawing/2014/main" id="{BDD98019-0FBA-4E40-889D-BD975B1CB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" y="3833216"/>
            <a:ext cx="8778240" cy="156032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/>
            <a:r>
              <a:rPr lang="en-US" sz="5000" dirty="0">
                <a:solidFill>
                  <a:srgbClr val="6D5939"/>
                </a:solidFill>
              </a:rPr>
              <a:t>Just looking for your attendance</a:t>
            </a:r>
          </a:p>
        </p:txBody>
      </p:sp>
      <p:pic>
        <p:nvPicPr>
          <p:cNvPr id="1026" name="Picture 2" descr="50+ Please take attendance ideas | attendance, teacher humor, teaching humor">
            <a:extLst>
              <a:ext uri="{FF2B5EF4-FFF2-40B4-BE49-F238E27FC236}">
                <a16:creationId xmlns:a16="http://schemas.microsoft.com/office/drawing/2014/main" id="{13DB3DD2-DD2B-0C4F-BF31-90B9CC9130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473" r="2" b="20916"/>
          <a:stretch/>
        </p:blipFill>
        <p:spPr bwMode="auto">
          <a:xfrm>
            <a:off x="182880" y="548640"/>
            <a:ext cx="8778240" cy="3472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E2A096D-A8F7-6C43-8426-892368D7AF7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259585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6700A58B-DD98-43D0-B791-721480A02982}" type="datetime1">
              <a:rPr lang="en-US" sz="1200">
                <a:solidFill>
                  <a:schemeClr val="accent1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1/10/21</a:t>
            </a:fld>
            <a:endParaRPr lang="en-US" sz="1200">
              <a:solidFill>
                <a:schemeClr val="accent1"/>
              </a:solidFill>
              <a:latin typeface="Calibri" panose="020F0502020204030204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96072E-499C-FE4A-8960-8049CE4C1A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259585"/>
            <a:ext cx="30861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sz="1200" kern="1200">
                <a:solidFill>
                  <a:srgbClr val="6D5939"/>
                </a:solidFill>
                <a:latin typeface="Calibri" panose="020F0502020204030204"/>
                <a:ea typeface="+mn-ea"/>
                <a:cs typeface="+mn-cs"/>
              </a:rPr>
              <a:t>Kwartler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1F7FF3-0989-8249-B582-ECA78389AF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259585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100000"/>
              </a:lnSpc>
              <a:spcAft>
                <a:spcPts val="600"/>
              </a:spcAft>
              <a:defRPr/>
            </a:pPr>
            <a:fld id="{37290FF7-652B-4475-AEAB-8B1A5D23AE09}" type="slidenum">
              <a:rPr lang="en-US" sz="1200">
                <a:solidFill>
                  <a:schemeClr val="accent1"/>
                </a:solidFill>
                <a:latin typeface="Calibri" panose="020F0502020204030204"/>
              </a:rPr>
              <a:pPr algn="r">
                <a:lnSpc>
                  <a:spcPct val="100000"/>
                </a:lnSpc>
                <a:spcAft>
                  <a:spcPts val="600"/>
                </a:spcAft>
                <a:defRPr/>
              </a:pPr>
              <a:t>1</a:t>
            </a:fld>
            <a:endParaRPr lang="en-US" sz="1200">
              <a:solidFill>
                <a:schemeClr val="accent1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1139880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3B47FC9C-2ED3-4100-A4EF-E8CDFEE106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27DB031-DACE-CB4C-852A-307DF8FE5E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700" y="546100"/>
            <a:ext cx="4025900" cy="46228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1587BC14-3293-A04A-AA20-E4EC640244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2800" y="546100"/>
            <a:ext cx="3975100" cy="46228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62BB3CB-C821-5B44-9903-FA04D0F48DE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700A58B-DD98-43D0-B791-721480A02982}" type="datetime1">
              <a:rPr lang="en-US" sz="1200" smtClean="0"/>
              <a:pPr>
                <a:spcAft>
                  <a:spcPts val="600"/>
                </a:spcAft>
              </a:pPr>
              <a:t>1/10/21</a:t>
            </a:fld>
            <a:endParaRPr lang="en-US" sz="120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94C3CA9-9F54-DB48-BE8A-6FE8010DA5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358141"/>
            <a:ext cx="7886700" cy="94266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/>
            <a:r>
              <a:rPr lang="en-US" sz="3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Open ﻿live_F_other_wordcloud_libs.R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2908EC-8DD2-9948-8F25-EAB1498B4C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Kwartler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09C332-BE14-9345-8E0A-E18D8E2769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190000"/>
              </a:lnSpc>
              <a:spcAft>
                <a:spcPts val="600"/>
              </a:spcAft>
            </a:pPr>
            <a:fld id="{37290FF7-652B-4475-AEAB-8B1A5D23AE09}" type="slidenum">
              <a:rPr lang="en-US" sz="1000" smtClean="0"/>
              <a:pPr algn="r">
                <a:lnSpc>
                  <a:spcPct val="190000"/>
                </a:lnSpc>
                <a:spcAft>
                  <a:spcPts val="600"/>
                </a:spcAft>
              </a:pPr>
              <a:t>10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42495708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1/10/21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Lab/Homework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17099" y="2413338"/>
            <a:ext cx="1567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Day2_HW.R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6ABE62B-5322-764E-8873-881AEB614513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03A7E15-6D99-8A4F-A3CB-D486F4F4D89F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46462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6327775"/>
            <a:ext cx="2057400" cy="365125"/>
          </a:xfrm>
        </p:spPr>
        <p:txBody>
          <a:bodyPr/>
          <a:lstStyle/>
          <a:p>
            <a:fld id="{6700A58B-DD98-43D0-B791-721480A02982}" type="datetime1">
              <a:rPr lang="en-US" smtClean="0"/>
              <a:t>1/10/21</a:t>
            </a:fld>
            <a:endParaRPr lang="en-US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290FF7-652B-4475-AEAB-8B1A5D23AE09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4" name="Footer Placeholder 5">
            <a:extLst>
              <a:ext uri="{FF2B5EF4-FFF2-40B4-BE49-F238E27FC236}">
                <a16:creationId xmlns:a16="http://schemas.microsoft.com/office/drawing/2014/main" id="{7CF42E13-F741-47C0-ABF2-930A6A8384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-96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B0DD9A6B-56F5-F84A-918D-AB596D61E5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9144000" cy="591477"/>
          </a:xfrm>
        </p:spPr>
        <p:txBody>
          <a:bodyPr/>
          <a:lstStyle/>
          <a:p>
            <a:r>
              <a:rPr lang="en-US" dirty="0"/>
              <a:t>A safe/supportive learning environment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8BBFF8D1-D9A4-864C-96AF-1F16EC9B819D}"/>
              </a:ext>
            </a:extLst>
          </p:cNvPr>
          <p:cNvSpPr txBox="1">
            <a:spLocks/>
          </p:cNvSpPr>
          <p:nvPr/>
        </p:nvSpPr>
        <p:spPr>
          <a:xfrm>
            <a:off x="228600" y="1219200"/>
            <a:ext cx="8686800" cy="490696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b="0" i="0" kern="1200">
                <a:solidFill>
                  <a:schemeClr val="tx1"/>
                </a:solidFill>
                <a:latin typeface="Avenir Light"/>
                <a:ea typeface="+mn-ea"/>
                <a:cs typeface="Avenir Light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b="0" i="0" kern="1200">
                <a:solidFill>
                  <a:schemeClr val="tx1"/>
                </a:solidFill>
                <a:latin typeface="Avenir Light"/>
                <a:ea typeface="+mn-ea"/>
                <a:cs typeface="Avenir 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Avenir Light"/>
                <a:ea typeface="+mn-ea"/>
                <a:cs typeface="Avenir 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solidFill>
                  <a:schemeClr val="tx1"/>
                </a:solidFill>
                <a:latin typeface="Avenir Light"/>
                <a:ea typeface="+mn-ea"/>
                <a:cs typeface="Avenir 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b="0" i="0" kern="1200">
                <a:solidFill>
                  <a:schemeClr val="tx1"/>
                </a:solidFill>
                <a:latin typeface="Avenir Light"/>
                <a:ea typeface="+mn-ea"/>
                <a:cs typeface="Avenir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prstClr val="black"/>
                </a:solidFill>
                <a:latin typeface="+mj-lt"/>
                <a:cs typeface="Arial Unicode MS" panose="020B0604020202020204" pitchFamily="34" charset="-128"/>
              </a:rPr>
              <a:t>This text has never been read.  “Keyboard Courage” is rampant which may entail some less than ideal topics.</a:t>
            </a:r>
          </a:p>
          <a:p>
            <a:pPr lvl="1"/>
            <a:r>
              <a:rPr lang="en-US" sz="2000" dirty="0">
                <a:solidFill>
                  <a:prstClr val="black"/>
                </a:solidFill>
                <a:latin typeface="+mj-lt"/>
                <a:cs typeface="Arial Unicode MS" panose="020B0604020202020204" pitchFamily="34" charset="-128"/>
              </a:rPr>
              <a:t>Twitter is a realistic Natural Language Channel</a:t>
            </a:r>
          </a:p>
          <a:p>
            <a:pPr lvl="1"/>
            <a:r>
              <a:rPr lang="en-US" sz="2000" dirty="0">
                <a:solidFill>
                  <a:prstClr val="black"/>
                </a:solidFill>
                <a:latin typeface="+mj-lt"/>
                <a:cs typeface="Arial Unicode MS" panose="020B0604020202020204" pitchFamily="34" charset="-128"/>
              </a:rPr>
              <a:t>It is a great place to get topics, and messy challenging data.</a:t>
            </a:r>
          </a:p>
          <a:p>
            <a:pPr lvl="1"/>
            <a:r>
              <a:rPr lang="en-US" sz="2000" dirty="0">
                <a:solidFill>
                  <a:prstClr val="black"/>
                </a:solidFill>
                <a:latin typeface="+mj-lt"/>
                <a:cs typeface="Arial Unicode MS" panose="020B0604020202020204" pitchFamily="34" charset="-128"/>
              </a:rPr>
              <a:t>As a safe learning environment, no offense is intended, merely exposure to a real data set.  If offended, please reach out and I will get you additional data sets.</a:t>
            </a:r>
          </a:p>
          <a:p>
            <a:pPr marL="0" indent="0">
              <a:buFont typeface="Arial"/>
              <a:buNone/>
            </a:pPr>
            <a:endParaRPr lang="en-US" sz="2800" dirty="0">
              <a:solidFill>
                <a:prstClr val="black"/>
              </a:solidFill>
              <a:latin typeface="+mj-lt"/>
              <a:cs typeface="Arial Unicode MS" panose="020B0604020202020204" pitchFamily="34" charset="-128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CFDE04B-3080-5A48-8C1F-D1360AAEC3EC}"/>
              </a:ext>
            </a:extLst>
          </p:cNvPr>
          <p:cNvGrpSpPr/>
          <p:nvPr/>
        </p:nvGrpSpPr>
        <p:grpSpPr>
          <a:xfrm>
            <a:off x="2581325" y="4040577"/>
            <a:ext cx="3981350" cy="1954320"/>
            <a:chOff x="1969548" y="3881549"/>
            <a:chExt cx="3981350" cy="1954320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82CC7484-76FB-FA4C-BB26-5ECBCBA8A3E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69548" y="4794863"/>
              <a:ext cx="1280448" cy="1041006"/>
            </a:xfrm>
            <a:prstGeom prst="rect">
              <a:avLst/>
            </a:prstGeom>
          </p:spPr>
        </p:pic>
        <p:sp>
          <p:nvSpPr>
            <p:cNvPr id="19" name="Oval Callout 18">
              <a:extLst>
                <a:ext uri="{FF2B5EF4-FFF2-40B4-BE49-F238E27FC236}">
                  <a16:creationId xmlns:a16="http://schemas.microsoft.com/office/drawing/2014/main" id="{9B2CE8FD-6402-B241-9EB0-E887C332EBB8}"/>
                </a:ext>
              </a:extLst>
            </p:cNvPr>
            <p:cNvSpPr/>
            <p:nvPr/>
          </p:nvSpPr>
          <p:spPr>
            <a:xfrm>
              <a:off x="3933123" y="3881549"/>
              <a:ext cx="2017775" cy="819324"/>
            </a:xfrm>
            <a:prstGeom prst="wedgeEllipseCallout">
              <a:avLst>
                <a:gd name="adj1" fmla="val -77686"/>
                <a:gd name="adj2" fmla="val 70000"/>
              </a:avLst>
            </a:prstGeom>
            <a:solidFill>
              <a:srgbClr val="BA2D2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r>
                <a:rPr lang="en-US" sz="1800" kern="1200" dirty="0">
                  <a:solidFill>
                    <a:prstClr val="white"/>
                  </a:solidFill>
                  <a:latin typeface="Arial Unicode MS" panose="020B0604020202020204" pitchFamily="34" charset="-128"/>
                </a:rPr>
                <a:t>#%@*!!!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154962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2715BBF-95D6-F54C-B14E-39963604DA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1/10/21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73C8603-1058-3A43-B56D-C815A631D2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of Basic Text Visuals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6EE01D-AAE8-0A4B-8C6A-9C9EBCD45B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F56525-5FA3-0640-B343-9DAE8DD5F6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EA0C58-4A63-374D-9743-13A17B01B80C}"/>
              </a:ext>
            </a:extLst>
          </p:cNvPr>
          <p:cNvSpPr txBox="1"/>
          <p:nvPr/>
        </p:nvSpPr>
        <p:spPr>
          <a:xfrm>
            <a:off x="878774" y="1733797"/>
            <a:ext cx="2786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﻿</a:t>
            </a:r>
            <a:r>
              <a:rPr lang="en-US" dirty="0" err="1"/>
              <a:t>live_A_simple_wordcloud.R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0DBE2B-998E-4E41-A6B6-C9EA75094BC6}"/>
              </a:ext>
            </a:extLst>
          </p:cNvPr>
          <p:cNvSpPr txBox="1"/>
          <p:nvPr/>
        </p:nvSpPr>
        <p:spPr>
          <a:xfrm>
            <a:off x="878774" y="2315688"/>
            <a:ext cx="3804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﻿</a:t>
            </a:r>
            <a:r>
              <a:rPr lang="en-US" dirty="0" err="1"/>
              <a:t>live_B_comparisonCloud_bankLoans.R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61E550-099E-7E48-BE75-8DC99A2FC7A2}"/>
              </a:ext>
            </a:extLst>
          </p:cNvPr>
          <p:cNvSpPr txBox="1"/>
          <p:nvPr/>
        </p:nvSpPr>
        <p:spPr>
          <a:xfrm>
            <a:off x="878774" y="2897579"/>
            <a:ext cx="1950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﻿</a:t>
            </a:r>
            <a:r>
              <a:rPr lang="en-US" dirty="0" err="1"/>
              <a:t>live_C_RapSongs.R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C8798C1-3F99-954E-874D-5DBEA597E1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8879" y="1573480"/>
            <a:ext cx="4029693" cy="302227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93462E8-0F23-4549-A338-D7ED64531CE1}"/>
              </a:ext>
            </a:extLst>
          </p:cNvPr>
          <p:cNvSpPr txBox="1"/>
          <p:nvPr/>
        </p:nvSpPr>
        <p:spPr>
          <a:xfrm>
            <a:off x="878774" y="3615629"/>
            <a:ext cx="29269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Optional:﻿</a:t>
            </a:r>
          </a:p>
          <a:p>
            <a:r>
              <a:rPr lang="en-US" dirty="0" err="1"/>
              <a:t>live_C_RapSongs_censored.R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98595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9F1037A-0BEB-FB47-BFD1-78614EDFBC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1/10/21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6BCF145-588B-BA4A-8D78-F7AD004B9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make some pyramids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75DB8A-6BC2-D546-9A79-0C0B4392EF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A030C0-5576-7D4D-9DE3-7E6A87332B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F58D69-D46D-034A-91D9-5DBFD1B006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1374" y="1331258"/>
            <a:ext cx="3811964" cy="4612341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F24B951-0C0F-0647-95D1-7DFE37A3446A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47048EE-6D65-C548-9B77-52CAFD322556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50637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pPr/>
              <a:t>1/10/21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 for a pyramid plot…collapse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5</a:t>
            </a:fld>
            <a:endParaRPr lang="en-US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72FB341-653C-6248-9A9E-A3560918CD17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48539B6-99A5-C54D-9A8A-091747261F08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2" descr="Image result for document icon">
            <a:extLst>
              <a:ext uri="{FF2B5EF4-FFF2-40B4-BE49-F238E27FC236}">
                <a16:creationId xmlns:a16="http://schemas.microsoft.com/office/drawing/2014/main" id="{FAA4598B-8347-B443-8BE4-C9929BE8FC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0761" y="1682660"/>
            <a:ext cx="946096" cy="946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C1854C67-4A43-5D4A-9922-AB4F18A2D374}"/>
              </a:ext>
            </a:extLst>
          </p:cNvPr>
          <p:cNvSpPr txBox="1"/>
          <p:nvPr/>
        </p:nvSpPr>
        <p:spPr>
          <a:xfrm>
            <a:off x="6306208" y="961242"/>
            <a:ext cx="26152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u="sng" dirty="0"/>
              <a:t>Combined/Collapsed </a:t>
            </a:r>
          </a:p>
          <a:p>
            <a:pPr algn="ctr"/>
            <a:r>
              <a:rPr lang="en-US" b="1" u="sng" dirty="0"/>
              <a:t>into a 2 document corpus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7478C4C-9A81-144F-86AF-03EC15323DD2}"/>
              </a:ext>
            </a:extLst>
          </p:cNvPr>
          <p:cNvSpPr txBox="1"/>
          <p:nvPr/>
        </p:nvSpPr>
        <p:spPr>
          <a:xfrm>
            <a:off x="288146" y="1245022"/>
            <a:ext cx="2409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 err="1"/>
              <a:t>CorpusA</a:t>
            </a:r>
            <a:r>
              <a:rPr lang="en-US" b="1" u="sng" dirty="0"/>
              <a:t> – 1000 Tweets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0F6B5C53-9DB3-7748-90D5-60484A9799B6}"/>
              </a:ext>
            </a:extLst>
          </p:cNvPr>
          <p:cNvGrpSpPr/>
          <p:nvPr/>
        </p:nvGrpSpPr>
        <p:grpSpPr>
          <a:xfrm>
            <a:off x="-1" y="1599580"/>
            <a:ext cx="3008243" cy="825575"/>
            <a:chOff x="2393494" y="2948152"/>
            <a:chExt cx="3008243" cy="825575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36E38639-F2B8-AB46-AECA-300D07A2ACA6}"/>
                </a:ext>
              </a:extLst>
            </p:cNvPr>
            <p:cNvGrpSpPr/>
            <p:nvPr/>
          </p:nvGrpSpPr>
          <p:grpSpPr>
            <a:xfrm>
              <a:off x="2511573" y="3074532"/>
              <a:ext cx="2736003" cy="572814"/>
              <a:chOff x="2538396" y="3039060"/>
              <a:chExt cx="2736003" cy="572814"/>
            </a:xfrm>
          </p:grpSpPr>
          <p:pic>
            <p:nvPicPr>
              <p:cNvPr id="39" name="Picture 2" descr="Image result for document icon">
                <a:extLst>
                  <a:ext uri="{FF2B5EF4-FFF2-40B4-BE49-F238E27FC236}">
                    <a16:creationId xmlns:a16="http://schemas.microsoft.com/office/drawing/2014/main" id="{6257AF65-A7DB-0940-B4E3-B53600111B3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66941" y="3039060"/>
                <a:ext cx="572814" cy="5728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0" name="Picture 2" descr="Image result for document icon">
                <a:extLst>
                  <a:ext uri="{FF2B5EF4-FFF2-40B4-BE49-F238E27FC236}">
                    <a16:creationId xmlns:a16="http://schemas.microsoft.com/office/drawing/2014/main" id="{82F72F12-4728-6D4E-B28A-DBAF9180634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38396" y="3039060"/>
                <a:ext cx="572814" cy="5728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" name="Picture 2" descr="Image result for document icon">
                <a:extLst>
                  <a:ext uri="{FF2B5EF4-FFF2-40B4-BE49-F238E27FC236}">
                    <a16:creationId xmlns:a16="http://schemas.microsoft.com/office/drawing/2014/main" id="{DC9B2EBE-7C7E-014A-8FCF-FE0499E4266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01585" y="3039060"/>
                <a:ext cx="572814" cy="5728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2" name="Picture 2" descr="Image result for document icon">
                <a:extLst>
                  <a:ext uri="{FF2B5EF4-FFF2-40B4-BE49-F238E27FC236}">
                    <a16:creationId xmlns:a16="http://schemas.microsoft.com/office/drawing/2014/main" id="{059BCB82-09C6-0F44-89F2-D166B996361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86293" y="3039060"/>
                <a:ext cx="572814" cy="5728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3" name="Picture 2" descr="Image result for document icon">
                <a:extLst>
                  <a:ext uri="{FF2B5EF4-FFF2-40B4-BE49-F238E27FC236}">
                    <a16:creationId xmlns:a16="http://schemas.microsoft.com/office/drawing/2014/main" id="{777F27E4-6717-6A45-8485-76A25A22EDF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626617" y="3039060"/>
                <a:ext cx="572814" cy="5728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8" name="Rounded Rectangle 37">
              <a:extLst>
                <a:ext uri="{FF2B5EF4-FFF2-40B4-BE49-F238E27FC236}">
                  <a16:creationId xmlns:a16="http://schemas.microsoft.com/office/drawing/2014/main" id="{0003D47B-4624-5A4F-8393-BEC973C5FF30}"/>
                </a:ext>
              </a:extLst>
            </p:cNvPr>
            <p:cNvSpPr/>
            <p:nvPr/>
          </p:nvSpPr>
          <p:spPr>
            <a:xfrm>
              <a:off x="2393494" y="2948152"/>
              <a:ext cx="3008243" cy="825575"/>
            </a:xfrm>
            <a:prstGeom prst="round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56C88CC2-701D-D045-8BA7-5DD700A1837A}"/>
              </a:ext>
            </a:extLst>
          </p:cNvPr>
          <p:cNvSpPr txBox="1"/>
          <p:nvPr/>
        </p:nvSpPr>
        <p:spPr>
          <a:xfrm>
            <a:off x="292955" y="3187610"/>
            <a:ext cx="23995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 err="1"/>
              <a:t>CorpusB</a:t>
            </a:r>
            <a:r>
              <a:rPr lang="en-US" b="1" u="sng" dirty="0"/>
              <a:t> – 1000 Tweets</a:t>
            </a:r>
          </a:p>
        </p:txBody>
      </p:sp>
      <p:sp>
        <p:nvSpPr>
          <p:cNvPr id="45" name="Right Arrow 44">
            <a:extLst>
              <a:ext uri="{FF2B5EF4-FFF2-40B4-BE49-F238E27FC236}">
                <a16:creationId xmlns:a16="http://schemas.microsoft.com/office/drawing/2014/main" id="{EDAAC564-908C-B74D-BFF9-C24BC3729652}"/>
              </a:ext>
            </a:extLst>
          </p:cNvPr>
          <p:cNvSpPr/>
          <p:nvPr/>
        </p:nvSpPr>
        <p:spPr>
          <a:xfrm>
            <a:off x="3151392" y="1647844"/>
            <a:ext cx="3058511" cy="693683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Clean &amp; Collapse</a:t>
            </a:r>
          </a:p>
        </p:txBody>
      </p:sp>
      <p:sp>
        <p:nvSpPr>
          <p:cNvPr id="46" name="Right Arrow 45">
            <a:extLst>
              <a:ext uri="{FF2B5EF4-FFF2-40B4-BE49-F238E27FC236}">
                <a16:creationId xmlns:a16="http://schemas.microsoft.com/office/drawing/2014/main" id="{69BE1500-E962-B948-B842-7DFBC3D372FA}"/>
              </a:ext>
            </a:extLst>
          </p:cNvPr>
          <p:cNvSpPr/>
          <p:nvPr/>
        </p:nvSpPr>
        <p:spPr>
          <a:xfrm>
            <a:off x="3124888" y="3567127"/>
            <a:ext cx="3058511" cy="693683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Clean &amp; Collapse</a:t>
            </a:r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C1EEC26C-0003-3E40-A802-C7CB2D653D99}"/>
              </a:ext>
            </a:extLst>
          </p:cNvPr>
          <p:cNvSpPr/>
          <p:nvPr/>
        </p:nvSpPr>
        <p:spPr>
          <a:xfrm>
            <a:off x="6738823" y="1612599"/>
            <a:ext cx="1749972" cy="3038914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8" name="Picture 2" descr="Image result for document icon">
            <a:extLst>
              <a:ext uri="{FF2B5EF4-FFF2-40B4-BE49-F238E27FC236}">
                <a16:creationId xmlns:a16="http://schemas.microsoft.com/office/drawing/2014/main" id="{BC0BBD39-3804-644A-9214-7928173147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0761" y="3466909"/>
            <a:ext cx="946096" cy="946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9" name="Group 48">
            <a:extLst>
              <a:ext uri="{FF2B5EF4-FFF2-40B4-BE49-F238E27FC236}">
                <a16:creationId xmlns:a16="http://schemas.microsoft.com/office/drawing/2014/main" id="{B63E4FE4-0CBE-394E-8B62-6904597FBAC3}"/>
              </a:ext>
            </a:extLst>
          </p:cNvPr>
          <p:cNvGrpSpPr/>
          <p:nvPr/>
        </p:nvGrpSpPr>
        <p:grpSpPr>
          <a:xfrm>
            <a:off x="0" y="3527766"/>
            <a:ext cx="3008243" cy="825575"/>
            <a:chOff x="2393494" y="2948152"/>
            <a:chExt cx="3008243" cy="825575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C64D5B50-8290-2442-AF1D-B231EBB0C15C}"/>
                </a:ext>
              </a:extLst>
            </p:cNvPr>
            <p:cNvGrpSpPr/>
            <p:nvPr/>
          </p:nvGrpSpPr>
          <p:grpSpPr>
            <a:xfrm>
              <a:off x="2511573" y="3074532"/>
              <a:ext cx="2736003" cy="572814"/>
              <a:chOff x="2538396" y="3039060"/>
              <a:chExt cx="2736003" cy="572814"/>
            </a:xfrm>
          </p:grpSpPr>
          <p:pic>
            <p:nvPicPr>
              <p:cNvPr id="52" name="Picture 2" descr="Image result for document icon">
                <a:extLst>
                  <a:ext uri="{FF2B5EF4-FFF2-40B4-BE49-F238E27FC236}">
                    <a16:creationId xmlns:a16="http://schemas.microsoft.com/office/drawing/2014/main" id="{9326BF45-EF92-8F4E-BDFE-034184B7617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66941" y="3039060"/>
                <a:ext cx="572814" cy="5728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3" name="Picture 2" descr="Image result for document icon">
                <a:extLst>
                  <a:ext uri="{FF2B5EF4-FFF2-40B4-BE49-F238E27FC236}">
                    <a16:creationId xmlns:a16="http://schemas.microsoft.com/office/drawing/2014/main" id="{EBE3F40B-36D9-F84E-AE09-F2F64E7B017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38396" y="3039060"/>
                <a:ext cx="572814" cy="5728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4" name="Picture 2" descr="Image result for document icon">
                <a:extLst>
                  <a:ext uri="{FF2B5EF4-FFF2-40B4-BE49-F238E27FC236}">
                    <a16:creationId xmlns:a16="http://schemas.microsoft.com/office/drawing/2014/main" id="{9349C949-69F0-EC44-AA4D-B2A86077284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01585" y="3039060"/>
                <a:ext cx="572814" cy="5728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5" name="Picture 2" descr="Image result for document icon">
                <a:extLst>
                  <a:ext uri="{FF2B5EF4-FFF2-40B4-BE49-F238E27FC236}">
                    <a16:creationId xmlns:a16="http://schemas.microsoft.com/office/drawing/2014/main" id="{E64711B7-EA5F-484A-9F67-7CDDAB3D5AE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86293" y="3039060"/>
                <a:ext cx="572814" cy="5728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6" name="Picture 2" descr="Image result for document icon">
                <a:extLst>
                  <a:ext uri="{FF2B5EF4-FFF2-40B4-BE49-F238E27FC236}">
                    <a16:creationId xmlns:a16="http://schemas.microsoft.com/office/drawing/2014/main" id="{5C9B18C8-C855-164A-B1E0-7EC62A107C6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626617" y="3039060"/>
                <a:ext cx="572814" cy="5728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51" name="Rounded Rectangle 50">
              <a:extLst>
                <a:ext uri="{FF2B5EF4-FFF2-40B4-BE49-F238E27FC236}">
                  <a16:creationId xmlns:a16="http://schemas.microsoft.com/office/drawing/2014/main" id="{3CB69C6D-5AD9-DD48-BAC9-3409E32ED91D}"/>
                </a:ext>
              </a:extLst>
            </p:cNvPr>
            <p:cNvSpPr/>
            <p:nvPr/>
          </p:nvSpPr>
          <p:spPr>
            <a:xfrm>
              <a:off x="2393494" y="2948152"/>
              <a:ext cx="3008243" cy="825575"/>
            </a:xfrm>
            <a:prstGeom prst="round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483333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3"/>
          <p:cNvSpPr/>
          <p:nvPr/>
        </p:nvSpPr>
        <p:spPr>
          <a:xfrm>
            <a:off x="634030" y="3639590"/>
            <a:ext cx="1044217" cy="1922633"/>
          </a:xfrm>
          <a:custGeom>
            <a:avLst/>
            <a:gdLst>
              <a:gd name="connsiteX0" fmla="*/ 522109 w 1044217"/>
              <a:gd name="connsiteY0" fmla="*/ 0 h 1922633"/>
              <a:gd name="connsiteX1" fmla="*/ 538328 w 1044217"/>
              <a:gd name="connsiteY1" fmla="*/ 9853 h 1922633"/>
              <a:gd name="connsiteX2" fmla="*/ 1044217 w 1044217"/>
              <a:gd name="connsiteY2" fmla="*/ 961316 h 1922633"/>
              <a:gd name="connsiteX3" fmla="*/ 538328 w 1044217"/>
              <a:gd name="connsiteY3" fmla="*/ 1912779 h 1922633"/>
              <a:gd name="connsiteX4" fmla="*/ 522109 w 1044217"/>
              <a:gd name="connsiteY4" fmla="*/ 1922633 h 1922633"/>
              <a:gd name="connsiteX5" fmla="*/ 505889 w 1044217"/>
              <a:gd name="connsiteY5" fmla="*/ 1912779 h 1922633"/>
              <a:gd name="connsiteX6" fmla="*/ 0 w 1044217"/>
              <a:gd name="connsiteY6" fmla="*/ 961316 h 1922633"/>
              <a:gd name="connsiteX7" fmla="*/ 505889 w 1044217"/>
              <a:gd name="connsiteY7" fmla="*/ 9853 h 1922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44217" h="1922633">
                <a:moveTo>
                  <a:pt x="522109" y="0"/>
                </a:moveTo>
                <a:lnTo>
                  <a:pt x="538328" y="9853"/>
                </a:lnTo>
                <a:cubicBezTo>
                  <a:pt x="843545" y="216054"/>
                  <a:pt x="1044217" y="565251"/>
                  <a:pt x="1044217" y="961316"/>
                </a:cubicBezTo>
                <a:cubicBezTo>
                  <a:pt x="1044217" y="1357382"/>
                  <a:pt x="843545" y="1706578"/>
                  <a:pt x="538328" y="1912779"/>
                </a:cubicBezTo>
                <a:lnTo>
                  <a:pt x="522109" y="1922633"/>
                </a:lnTo>
                <a:lnTo>
                  <a:pt x="505889" y="1912779"/>
                </a:lnTo>
                <a:cubicBezTo>
                  <a:pt x="200672" y="1706578"/>
                  <a:pt x="0" y="1357382"/>
                  <a:pt x="0" y="961316"/>
                </a:cubicBezTo>
                <a:cubicBezTo>
                  <a:pt x="0" y="565251"/>
                  <a:pt x="200672" y="216054"/>
                  <a:pt x="505889" y="9853"/>
                </a:cubicBezTo>
                <a:close/>
              </a:path>
            </a:pathLst>
          </a:custGeom>
          <a:solidFill>
            <a:srgbClr val="FFC000"/>
          </a:solidFill>
          <a:ln>
            <a:solidFill>
              <a:srgbClr val="FFC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457200"/>
            <a:endParaRPr lang="en-US" sz="1800" kern="1200" dirty="0">
              <a:solidFill>
                <a:prstClr val="white"/>
              </a:solidFill>
              <a:latin typeface="Arial Unicode MS" panose="020B0604020202020204" pitchFamily="34" charset="-128"/>
            </a:endParaRPr>
          </a:p>
        </p:txBody>
      </p:sp>
      <p:sp>
        <p:nvSpPr>
          <p:cNvPr id="13" name="Freeform 12"/>
          <p:cNvSpPr/>
          <p:nvPr/>
        </p:nvSpPr>
        <p:spPr>
          <a:xfrm>
            <a:off x="623520" y="1421907"/>
            <a:ext cx="1044217" cy="1922633"/>
          </a:xfrm>
          <a:custGeom>
            <a:avLst/>
            <a:gdLst>
              <a:gd name="connsiteX0" fmla="*/ 522109 w 1044217"/>
              <a:gd name="connsiteY0" fmla="*/ 0 h 1922633"/>
              <a:gd name="connsiteX1" fmla="*/ 538328 w 1044217"/>
              <a:gd name="connsiteY1" fmla="*/ 9853 h 1922633"/>
              <a:gd name="connsiteX2" fmla="*/ 1044217 w 1044217"/>
              <a:gd name="connsiteY2" fmla="*/ 961316 h 1922633"/>
              <a:gd name="connsiteX3" fmla="*/ 538328 w 1044217"/>
              <a:gd name="connsiteY3" fmla="*/ 1912779 h 1922633"/>
              <a:gd name="connsiteX4" fmla="*/ 522109 w 1044217"/>
              <a:gd name="connsiteY4" fmla="*/ 1922633 h 1922633"/>
              <a:gd name="connsiteX5" fmla="*/ 505889 w 1044217"/>
              <a:gd name="connsiteY5" fmla="*/ 1912779 h 1922633"/>
              <a:gd name="connsiteX6" fmla="*/ 0 w 1044217"/>
              <a:gd name="connsiteY6" fmla="*/ 961316 h 1922633"/>
              <a:gd name="connsiteX7" fmla="*/ 505889 w 1044217"/>
              <a:gd name="connsiteY7" fmla="*/ 9853 h 1922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44217" h="1922633">
                <a:moveTo>
                  <a:pt x="522109" y="0"/>
                </a:moveTo>
                <a:lnTo>
                  <a:pt x="538328" y="9853"/>
                </a:lnTo>
                <a:cubicBezTo>
                  <a:pt x="843545" y="216054"/>
                  <a:pt x="1044217" y="565251"/>
                  <a:pt x="1044217" y="961316"/>
                </a:cubicBezTo>
                <a:cubicBezTo>
                  <a:pt x="1044217" y="1357382"/>
                  <a:pt x="843545" y="1706578"/>
                  <a:pt x="538328" y="1912779"/>
                </a:cubicBezTo>
                <a:lnTo>
                  <a:pt x="522109" y="1922633"/>
                </a:lnTo>
                <a:lnTo>
                  <a:pt x="505889" y="1912779"/>
                </a:lnTo>
                <a:cubicBezTo>
                  <a:pt x="200672" y="1706578"/>
                  <a:pt x="0" y="1357382"/>
                  <a:pt x="0" y="961316"/>
                </a:cubicBezTo>
                <a:cubicBezTo>
                  <a:pt x="0" y="565251"/>
                  <a:pt x="200672" y="216054"/>
                  <a:pt x="505889" y="9853"/>
                </a:cubicBezTo>
                <a:close/>
              </a:path>
            </a:pathLst>
          </a:custGeom>
          <a:solidFill>
            <a:srgbClr val="FFC000"/>
          </a:solidFill>
          <a:ln>
            <a:solidFill>
              <a:srgbClr val="FFC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457200"/>
            <a:endParaRPr lang="en-US" sz="1800" kern="1200" dirty="0">
              <a:solidFill>
                <a:prstClr val="white"/>
              </a:solidFill>
              <a:latin typeface="Arial Unicode MS" panose="020B0604020202020204" pitchFamily="34" charset="-128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1/10/21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68013" y="112876"/>
            <a:ext cx="8576441" cy="591477"/>
          </a:xfrm>
        </p:spPr>
        <p:txBody>
          <a:bodyPr/>
          <a:lstStyle/>
          <a:p>
            <a:r>
              <a:rPr lang="en-US" dirty="0"/>
              <a:t>Steps for a pyramid plot…ID common tokens &amp; frequency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2066" y="1826011"/>
            <a:ext cx="4848225" cy="1114425"/>
          </a:xfrm>
          <a:prstGeom prst="rect">
            <a:avLst/>
          </a:prstGeom>
        </p:spPr>
      </p:pic>
      <p:pic>
        <p:nvPicPr>
          <p:cNvPr id="11" name="Picture 2" descr="Image result for document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198" y="1910175"/>
            <a:ext cx="946096" cy="946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Image result for document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8642" y="4127858"/>
            <a:ext cx="946096" cy="946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2541" y="4038931"/>
            <a:ext cx="4867275" cy="1123950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894D949-FC3A-D44A-8570-9BFEEE41BD51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AE33919-589B-7F49-BF5A-90116879E6A7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62297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1/10/21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a “pyramid plot” of frequencies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2546622" y="3094638"/>
            <a:ext cx="4848225" cy="11144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845758" y="3089875"/>
            <a:ext cx="4867275" cy="1123950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1160832" y="3074277"/>
            <a:ext cx="836871" cy="1144753"/>
            <a:chOff x="514446" y="2588556"/>
            <a:chExt cx="1405539" cy="1922633"/>
          </a:xfrm>
        </p:grpSpPr>
        <p:sp>
          <p:nvSpPr>
            <p:cNvPr id="8" name="Freeform 7"/>
            <p:cNvSpPr/>
            <p:nvPr/>
          </p:nvSpPr>
          <p:spPr>
            <a:xfrm>
              <a:off x="875768" y="2588556"/>
              <a:ext cx="1044217" cy="1922633"/>
            </a:xfrm>
            <a:custGeom>
              <a:avLst/>
              <a:gdLst>
                <a:gd name="connsiteX0" fmla="*/ 522109 w 1044217"/>
                <a:gd name="connsiteY0" fmla="*/ 0 h 1922633"/>
                <a:gd name="connsiteX1" fmla="*/ 538328 w 1044217"/>
                <a:gd name="connsiteY1" fmla="*/ 9853 h 1922633"/>
                <a:gd name="connsiteX2" fmla="*/ 1044217 w 1044217"/>
                <a:gd name="connsiteY2" fmla="*/ 961316 h 1922633"/>
                <a:gd name="connsiteX3" fmla="*/ 538328 w 1044217"/>
                <a:gd name="connsiteY3" fmla="*/ 1912779 h 1922633"/>
                <a:gd name="connsiteX4" fmla="*/ 522109 w 1044217"/>
                <a:gd name="connsiteY4" fmla="*/ 1922633 h 1922633"/>
                <a:gd name="connsiteX5" fmla="*/ 505889 w 1044217"/>
                <a:gd name="connsiteY5" fmla="*/ 1912779 h 1922633"/>
                <a:gd name="connsiteX6" fmla="*/ 0 w 1044217"/>
                <a:gd name="connsiteY6" fmla="*/ 961316 h 1922633"/>
                <a:gd name="connsiteX7" fmla="*/ 505889 w 1044217"/>
                <a:gd name="connsiteY7" fmla="*/ 9853 h 1922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4217" h="1922633">
                  <a:moveTo>
                    <a:pt x="522109" y="0"/>
                  </a:moveTo>
                  <a:lnTo>
                    <a:pt x="538328" y="9853"/>
                  </a:lnTo>
                  <a:cubicBezTo>
                    <a:pt x="843545" y="216054"/>
                    <a:pt x="1044217" y="565251"/>
                    <a:pt x="1044217" y="961316"/>
                  </a:cubicBezTo>
                  <a:cubicBezTo>
                    <a:pt x="1044217" y="1357382"/>
                    <a:pt x="843545" y="1706578"/>
                    <a:pt x="538328" y="1912779"/>
                  </a:cubicBezTo>
                  <a:lnTo>
                    <a:pt x="522109" y="1922633"/>
                  </a:lnTo>
                  <a:lnTo>
                    <a:pt x="505889" y="1912779"/>
                  </a:lnTo>
                  <a:cubicBezTo>
                    <a:pt x="200672" y="1706578"/>
                    <a:pt x="0" y="1357382"/>
                    <a:pt x="0" y="961316"/>
                  </a:cubicBezTo>
                  <a:cubicBezTo>
                    <a:pt x="0" y="565251"/>
                    <a:pt x="200672" y="216054"/>
                    <a:pt x="505889" y="9853"/>
                  </a:cubicBezTo>
                  <a:close/>
                </a:path>
              </a:pathLst>
            </a:custGeom>
            <a:solidFill>
              <a:srgbClr val="FFC000"/>
            </a:solidFill>
            <a:ln>
              <a:solidFill>
                <a:srgbClr val="FFC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457200"/>
              <a:endParaRPr lang="en-US" sz="1800" kern="1200" dirty="0">
                <a:solidFill>
                  <a:prstClr val="white"/>
                </a:solidFill>
                <a:latin typeface="Arial Unicode MS" panose="020B0604020202020204" pitchFamily="34" charset="-128"/>
              </a:endParaRPr>
            </a:p>
          </p:txBody>
        </p:sp>
        <p:pic>
          <p:nvPicPr>
            <p:cNvPr id="9" name="Picture 2" descr="Image result for document ico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446" y="3076824"/>
              <a:ext cx="946096" cy="9460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" name="Group 11"/>
          <p:cNvGrpSpPr/>
          <p:nvPr/>
        </p:nvGrpSpPr>
        <p:grpSpPr>
          <a:xfrm>
            <a:off x="6451506" y="3090042"/>
            <a:ext cx="911397" cy="1144753"/>
            <a:chOff x="6025837" y="2283756"/>
            <a:chExt cx="1530708" cy="1922633"/>
          </a:xfrm>
        </p:grpSpPr>
        <p:sp>
          <p:nvSpPr>
            <p:cNvPr id="10" name="Freeform 9"/>
            <p:cNvSpPr/>
            <p:nvPr/>
          </p:nvSpPr>
          <p:spPr>
            <a:xfrm>
              <a:off x="6025837" y="2283756"/>
              <a:ext cx="1044217" cy="1922633"/>
            </a:xfrm>
            <a:custGeom>
              <a:avLst/>
              <a:gdLst>
                <a:gd name="connsiteX0" fmla="*/ 522109 w 1044217"/>
                <a:gd name="connsiteY0" fmla="*/ 0 h 1922633"/>
                <a:gd name="connsiteX1" fmla="*/ 538328 w 1044217"/>
                <a:gd name="connsiteY1" fmla="*/ 9853 h 1922633"/>
                <a:gd name="connsiteX2" fmla="*/ 1044217 w 1044217"/>
                <a:gd name="connsiteY2" fmla="*/ 961316 h 1922633"/>
                <a:gd name="connsiteX3" fmla="*/ 538328 w 1044217"/>
                <a:gd name="connsiteY3" fmla="*/ 1912779 h 1922633"/>
                <a:gd name="connsiteX4" fmla="*/ 522109 w 1044217"/>
                <a:gd name="connsiteY4" fmla="*/ 1922633 h 1922633"/>
                <a:gd name="connsiteX5" fmla="*/ 505889 w 1044217"/>
                <a:gd name="connsiteY5" fmla="*/ 1912779 h 1922633"/>
                <a:gd name="connsiteX6" fmla="*/ 0 w 1044217"/>
                <a:gd name="connsiteY6" fmla="*/ 961316 h 1922633"/>
                <a:gd name="connsiteX7" fmla="*/ 505889 w 1044217"/>
                <a:gd name="connsiteY7" fmla="*/ 9853 h 1922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4217" h="1922633">
                  <a:moveTo>
                    <a:pt x="522109" y="0"/>
                  </a:moveTo>
                  <a:lnTo>
                    <a:pt x="538328" y="9853"/>
                  </a:lnTo>
                  <a:cubicBezTo>
                    <a:pt x="843545" y="216054"/>
                    <a:pt x="1044217" y="565251"/>
                    <a:pt x="1044217" y="961316"/>
                  </a:cubicBezTo>
                  <a:cubicBezTo>
                    <a:pt x="1044217" y="1357382"/>
                    <a:pt x="843545" y="1706578"/>
                    <a:pt x="538328" y="1912779"/>
                  </a:cubicBezTo>
                  <a:lnTo>
                    <a:pt x="522109" y="1922633"/>
                  </a:lnTo>
                  <a:lnTo>
                    <a:pt x="505889" y="1912779"/>
                  </a:lnTo>
                  <a:cubicBezTo>
                    <a:pt x="200672" y="1706578"/>
                    <a:pt x="0" y="1357382"/>
                    <a:pt x="0" y="961316"/>
                  </a:cubicBezTo>
                  <a:cubicBezTo>
                    <a:pt x="0" y="565251"/>
                    <a:pt x="200672" y="216054"/>
                    <a:pt x="505889" y="9853"/>
                  </a:cubicBezTo>
                  <a:close/>
                </a:path>
              </a:pathLst>
            </a:custGeom>
            <a:solidFill>
              <a:srgbClr val="FFC000"/>
            </a:solidFill>
            <a:ln>
              <a:solidFill>
                <a:srgbClr val="FFC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457200"/>
              <a:endParaRPr lang="en-US" sz="1800" kern="1200" dirty="0">
                <a:solidFill>
                  <a:prstClr val="white"/>
                </a:solidFill>
                <a:latin typeface="Arial Unicode MS" panose="020B0604020202020204" pitchFamily="34" charset="-128"/>
              </a:endParaRPr>
            </a:p>
          </p:txBody>
        </p:sp>
        <p:pic>
          <p:nvPicPr>
            <p:cNvPr id="11" name="Picture 2" descr="Image result for document ico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10449" y="2772024"/>
              <a:ext cx="946096" cy="9460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4" name="Right Brace 13"/>
          <p:cNvSpPr/>
          <p:nvPr/>
        </p:nvSpPr>
        <p:spPr>
          <a:xfrm>
            <a:off x="5627118" y="1507740"/>
            <a:ext cx="693682" cy="428822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Left Brace 15"/>
          <p:cNvSpPr/>
          <p:nvPr/>
        </p:nvSpPr>
        <p:spPr>
          <a:xfrm>
            <a:off x="2176816" y="1436795"/>
            <a:ext cx="441434" cy="443011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3758321" y="1182414"/>
            <a:ext cx="772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termA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3762329" y="3021724"/>
            <a:ext cx="764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termB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3972674" y="4372304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741682" y="5628290"/>
            <a:ext cx="8053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TermN</a:t>
            </a:r>
            <a:endParaRPr lang="en-US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325D68D-3EB6-054E-A914-8361E0E80B3D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B8DAE81-DE22-D140-9510-B58DD49C03A3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73870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1/10/21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﻿</a:t>
            </a:r>
            <a:r>
              <a:rPr lang="en-US" dirty="0" err="1"/>
              <a:t>live_D_Pyramid_plots.R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8</a:t>
            </a:fld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06F8ED3-38D3-D643-BE61-590D463E5548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B6670D6-BD4E-AB40-B1D0-315FC19592C7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The best pyramid memes :) Memedroid">
            <a:extLst>
              <a:ext uri="{FF2B5EF4-FFF2-40B4-BE49-F238E27FC236}">
                <a16:creationId xmlns:a16="http://schemas.microsoft.com/office/drawing/2014/main" id="{64888603-6C14-8947-86AD-71164DFFCD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501" y="1332963"/>
            <a:ext cx="3461372" cy="4192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27479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62BB3CB-C821-5B44-9903-FA04D0F48D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1/10/21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94C3CA9-9F54-DB48-BE8A-6FE8010DA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﻿</a:t>
            </a:r>
            <a:r>
              <a:rPr lang="en-US" dirty="0" err="1"/>
              <a:t>live_E_Retailers_revised.R</a:t>
            </a:r>
            <a:r>
              <a:rPr lang="en-US" dirty="0"/>
              <a:t>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2908EC-8DD2-9948-8F25-EAB1498B4C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09C332-BE14-9345-8E0A-E18D8E2769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23B6E9D-086A-5742-826F-D3BFD7E93F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7069" y="1579419"/>
            <a:ext cx="3159643" cy="3616036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022877137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Harvard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1C30"/>
      </a:accent1>
      <a:accent2>
        <a:srgbClr val="8C8179"/>
      </a:accent2>
      <a:accent3>
        <a:srgbClr val="293352"/>
      </a:accent3>
      <a:accent4>
        <a:srgbClr val="8996A0"/>
      </a:accent4>
      <a:accent5>
        <a:srgbClr val="BAC5C6"/>
      </a:accent5>
      <a:accent6>
        <a:srgbClr val="4E84C4"/>
      </a:accent6>
      <a:hlink>
        <a:srgbClr val="52854C"/>
      </a:hlink>
      <a:folHlink>
        <a:srgbClr val="E87D1E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267</Words>
  <Application>Microsoft Macintosh PowerPoint</Application>
  <PresentationFormat>On-screen Show (4:3)</PresentationFormat>
  <Paragraphs>67</Paragraphs>
  <Slides>11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 Unicode MS</vt:lpstr>
      <vt:lpstr>Arial</vt:lpstr>
      <vt:lpstr>Calibri</vt:lpstr>
      <vt:lpstr>Calibri Light</vt:lpstr>
      <vt:lpstr>1_Office Theme</vt:lpstr>
      <vt:lpstr>Just looking for your attendance</vt:lpstr>
      <vt:lpstr>A safe/supportive learning environment</vt:lpstr>
      <vt:lpstr>Review of Basic Text Visuals</vt:lpstr>
      <vt:lpstr>Let’s make some pyramids</vt:lpstr>
      <vt:lpstr>Steps for a pyramid plot…collapse</vt:lpstr>
      <vt:lpstr>Steps for a pyramid plot…ID common tokens &amp; frequency</vt:lpstr>
      <vt:lpstr>Build a “pyramid plot” of frequencies</vt:lpstr>
      <vt:lpstr>Open ﻿live_D_Pyramid_plots.R</vt:lpstr>
      <vt:lpstr>Open ﻿live_E_Retailers_revised.R </vt:lpstr>
      <vt:lpstr>Open ﻿live_F_other_wordcloud_libs.R </vt:lpstr>
      <vt:lpstr>Lab/Homework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Just looking for your attendance</dc:title>
  <dc:creator>Kwartler, Edward</dc:creator>
  <cp:lastModifiedBy>Kwartler, Edward</cp:lastModifiedBy>
  <cp:revision>1</cp:revision>
  <dcterms:created xsi:type="dcterms:W3CDTF">2021-01-10T19:38:34Z</dcterms:created>
  <dcterms:modified xsi:type="dcterms:W3CDTF">2021-01-10T19:39:06Z</dcterms:modified>
</cp:coreProperties>
</file>